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  <p:sldMasterId id="2147483690" r:id="rId2"/>
    <p:sldMasterId id="2147483702" r:id="rId3"/>
  </p:sldMasterIdLst>
  <p:notesMasterIdLst>
    <p:notesMasterId r:id="rId32"/>
  </p:notesMasterIdLst>
  <p:sldIdLst>
    <p:sldId id="256" r:id="rId4"/>
    <p:sldId id="272" r:id="rId5"/>
    <p:sldId id="259" r:id="rId6"/>
    <p:sldId id="280" r:id="rId7"/>
    <p:sldId id="260" r:id="rId8"/>
    <p:sldId id="273" r:id="rId9"/>
    <p:sldId id="274" r:id="rId10"/>
    <p:sldId id="271" r:id="rId11"/>
    <p:sldId id="275" r:id="rId12"/>
    <p:sldId id="276" r:id="rId13"/>
    <p:sldId id="277" r:id="rId14"/>
    <p:sldId id="278" r:id="rId15"/>
    <p:sldId id="262" r:id="rId16"/>
    <p:sldId id="288" r:id="rId17"/>
    <p:sldId id="282" r:id="rId18"/>
    <p:sldId id="263" r:id="rId19"/>
    <p:sldId id="283" r:id="rId20"/>
    <p:sldId id="264" r:id="rId21"/>
    <p:sldId id="285" r:id="rId22"/>
    <p:sldId id="286" r:id="rId23"/>
    <p:sldId id="281" r:id="rId24"/>
    <p:sldId id="279" r:id="rId25"/>
    <p:sldId id="287" r:id="rId26"/>
    <p:sldId id="266" r:id="rId27"/>
    <p:sldId id="268" r:id="rId28"/>
    <p:sldId id="269" r:id="rId29"/>
    <p:sldId id="267" r:id="rId30"/>
    <p:sldId id="27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691"/>
    <a:srgbClr val="00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9" autoAdjust="0"/>
  </p:normalViewPr>
  <p:slideViewPr>
    <p:cSldViewPr snapToGrid="0" snapToObjects="1">
      <p:cViewPr>
        <p:scale>
          <a:sx n="112" d="100"/>
          <a:sy n="112" d="100"/>
        </p:scale>
        <p:origin x="-1400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958D1-51A3-8F4D-B073-15F6F79B7269}" type="datetimeFigureOut">
              <a:rPr lang="en-US" smtClean="0"/>
              <a:t>6/25/17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E5902-6DD7-C849-BACE-7A2A83D14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0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r>
              <a:rPr lang="en-US" baseline="0" dirty="0" smtClean="0"/>
              <a:t> I am Irina Tolkova, and I will be presenting a study on the Automatic Classification of Humpback Whale Social Calls.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I’d like to thank my co-first-author, Lisa Bauer, who unfortunately could not be here, as well as the other co-authors of this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25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 eventual purpose of a classifier is that…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98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 someday</a:t>
            </a:r>
            <a:r>
              <a:rPr lang="en-US" baseline="0" dirty="0" smtClean="0"/>
              <a:t>, if the system is robust, we would be able to take new data and automatically generate labels.</a:t>
            </a:r>
          </a:p>
          <a:p>
            <a:endParaRPr lang="en-US" baseline="0" dirty="0" smtClean="0"/>
          </a:p>
          <a:p>
            <a:r>
              <a:rPr lang="en-US" dirty="0" smtClean="0"/>
              <a:t>There</a:t>
            </a:r>
            <a:r>
              <a:rPr lang="en-US" baseline="0" dirty="0" smtClean="0"/>
              <a:t> were a lot of difficulties that come up with creating this system… I’ll get into more of them later, but for now, lets look at the signal processing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30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take a clean, relatively quiet 10-second sample of the data and make a spectrogram,</a:t>
            </a:r>
            <a:r>
              <a:rPr lang="en-US" baseline="0" dirty="0" smtClean="0"/>
              <a:t> it might look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38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calls here, and they</a:t>
            </a:r>
            <a:r>
              <a:rPr lang="en-US" baseline="0" dirty="0" smtClean="0"/>
              <a:t> are “low yaps”. However, they are these very small points at about 2 kHz.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white-noise-like periodic bands that you see are actually an effect of the VHF transmitter.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(unsuccessfully) attempting to remove them through cross-correlation or auto-correlation, we decided to just cut them out.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results in a set of spectrogram windows that look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38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see that this is slightly</a:t>
            </a:r>
            <a:r>
              <a:rPr lang="en-US" baseline="0" dirty="0" smtClean="0"/>
              <a:t> shifted over, but the calls are still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38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the spectrogram again.</a:t>
            </a:r>
          </a:p>
          <a:p>
            <a:endParaRPr lang="en-US" dirty="0" smtClean="0"/>
          </a:p>
          <a:p>
            <a:r>
              <a:rPr lang="en-US" dirty="0" smtClean="0"/>
              <a:t>Our next objective is to try to isolate the</a:t>
            </a:r>
            <a:r>
              <a:rPr lang="en-US" baseline="0" dirty="0" smtClean="0"/>
              <a:t> foreground, and reduce the impact of the background.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approach was to use PCA, or Principal Component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 method for matrix decomposition. It is used for data analysis because is finds the optimal basis in which to represent that data.</a:t>
            </a:r>
          </a:p>
          <a:p>
            <a:endParaRPr lang="en-US" baseline="0" dirty="0" smtClean="0"/>
          </a:p>
          <a:p>
            <a:r>
              <a:rPr lang="en-US" dirty="0" smtClean="0"/>
              <a:t>In this case, if we take many of these windows and apply</a:t>
            </a:r>
            <a:r>
              <a:rPr lang="en-US" baseline="0" dirty="0" smtClean="0"/>
              <a:t> PCA, we find that the four most important components look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96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</a:t>
            </a:r>
            <a:r>
              <a:rPr lang="en-US" baseline="0" dirty="0" smtClean="0"/>
              <a:t> of the windows above can be represented as a linear combination of the principal components.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can see that the three most significant components are all time-invariant, and can be thought of as a representation of the background.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we can try to subtract these from the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96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take the projection of each window onto these modes to find the principal </a:t>
            </a:r>
            <a:r>
              <a:rPr lang="en-US" dirty="0" smtClean="0"/>
              <a:t>coefficients.</a:t>
            </a:r>
          </a:p>
          <a:p>
            <a:endParaRPr lang="en-US" dirty="0" smtClean="0"/>
          </a:p>
          <a:p>
            <a:r>
              <a:rPr lang="en-US" dirty="0" smtClean="0"/>
              <a:t>Then</a:t>
            </a:r>
            <a:r>
              <a:rPr lang="en-US" dirty="0" smtClean="0"/>
              <a:t>,</a:t>
            </a:r>
            <a:r>
              <a:rPr lang="en-US" baseline="0" dirty="0" smtClean="0"/>
              <a:t> we subtract the contribution of each coefficient and threshold everything below a set value to 0. This is the result.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you can see, the calls are still visible, and the </a:t>
            </a:r>
            <a:r>
              <a:rPr lang="en-US" baseline="0" dirty="0" smtClean="0"/>
              <a:t>background is reduced.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48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</a:t>
            </a:r>
            <a:r>
              <a:rPr lang="en-US" baseline="0" dirty="0" smtClean="0"/>
              <a:t> we apply some more processing to make the spectrogram look cleaner.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removed any particles that had fewer than a set number of points, and that were below 250 Hz.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4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48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Bioacoustics</a:t>
            </a:r>
            <a:r>
              <a:rPr lang="en-US" baseline="0" dirty="0" smtClean="0"/>
              <a:t> has become very popular as a field, and has been applied as a study technique for a variety of cetacean species, ranging from blue whales to dolphins.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main objective of these studies is to _________....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79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en-US" baseline="0" dirty="0" smtClean="0"/>
              <a:t> is the before and after.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42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 very clean example of the processing on a sample</a:t>
            </a:r>
            <a:r>
              <a:rPr lang="en-US" baseline="0" dirty="0" smtClean="0"/>
              <a:t> of the data filled with calls.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93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a large part of the data also looked like this… you can see boat noise and flow noise.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2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used SVMs, or Support Vector Machines, for the classification. This is a very common method for classifying continuous data into</a:t>
            </a:r>
            <a:r>
              <a:rPr lang="en-US" baseline="0" dirty="0" smtClean="0"/>
              <a:t> categories – in this case, to call type.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79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…and</a:t>
            </a:r>
            <a:r>
              <a:rPr lang="en-US" baseline="0" dirty="0" smtClean="0"/>
              <a:t> we hope that someday, we will be able to successfully eavesdrop on and interpret humpback whale conversations.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--transition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92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-- one slide: discuss the various</a:t>
            </a:r>
            <a:r>
              <a:rPr lang="en-US" baseline="0" dirty="0" smtClean="0"/>
              <a:t> mammal species that have been studied (photos,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smtClean="0"/>
              <a:t>-- cite Marie </a:t>
            </a:r>
            <a:r>
              <a:rPr lang="en-US" dirty="0" err="1" smtClean="0"/>
              <a:t>Roch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 second slide: discuss humpback whales, social calls</a:t>
            </a:r>
          </a:p>
          <a:p>
            <a:r>
              <a:rPr lang="en-US" dirty="0" smtClean="0"/>
              <a:t>-- include variety</a:t>
            </a:r>
            <a:r>
              <a:rPr lang="en-US" baseline="0" dirty="0" smtClean="0"/>
              <a:t> of humpback whale calls and spectrograms (with stats)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48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project started with acoustic data for humpback whale calls.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data was collected by Dr. Kerri </a:t>
            </a:r>
            <a:r>
              <a:rPr lang="en-US" dirty="0" err="1" smtClean="0"/>
              <a:t>Seger</a:t>
            </a:r>
            <a:r>
              <a:rPr lang="en-US" dirty="0" smtClean="0"/>
              <a:t> and Dr. Aaron </a:t>
            </a:r>
            <a:r>
              <a:rPr lang="en-US" dirty="0" err="1" smtClean="0"/>
              <a:t>Thode</a:t>
            </a:r>
            <a:r>
              <a:rPr lang="en-US" dirty="0" smtClean="0"/>
              <a:t> of the Scripps Institution of Oceanography. They deployed </a:t>
            </a:r>
            <a:r>
              <a:rPr lang="en-US" dirty="0" err="1" smtClean="0"/>
              <a:t>Acousonde</a:t>
            </a:r>
            <a:r>
              <a:rPr lang="en-US" dirty="0" smtClean="0"/>
              <a:t> acoustic</a:t>
            </a:r>
            <a:r>
              <a:rPr lang="en-US" baseline="0" dirty="0" smtClean="0"/>
              <a:t> tags, a type of underwater </a:t>
            </a:r>
            <a:r>
              <a:rPr lang="en-US" baseline="0" dirty="0" smtClean="0"/>
              <a:t>hydrophone produced by </a:t>
            </a:r>
            <a:r>
              <a:rPr lang="en-US" baseline="0" dirty="0" err="1" smtClean="0"/>
              <a:t>Greeneridge</a:t>
            </a:r>
            <a:r>
              <a:rPr lang="en-US" baseline="0" dirty="0" smtClean="0"/>
              <a:t> Sciences specifically for bioacoustics studies. </a:t>
            </a:r>
            <a:r>
              <a:rPr lang="en-US" baseline="0" dirty="0" smtClean="0"/>
              <a:t>These are interesting </a:t>
            </a:r>
            <a:r>
              <a:rPr lang="en-US" baseline="0" dirty="0" smtClean="0"/>
              <a:t>because they </a:t>
            </a:r>
            <a:r>
              <a:rPr lang="en-US" baseline="0" dirty="0" smtClean="0"/>
              <a:t>attach by suction-cup onto a marine mammal’s </a:t>
            </a:r>
            <a:r>
              <a:rPr lang="en-US" baseline="0" dirty="0" smtClean="0"/>
              <a:t>back. The data is only retrieved after they fall off </a:t>
            </a:r>
            <a:r>
              <a:rPr lang="en-US" baseline="0" dirty="0" smtClean="0"/>
              <a:t>and float to the </a:t>
            </a:r>
            <a:r>
              <a:rPr lang="en-US" baseline="0" dirty="0" smtClean="0"/>
              <a:t>surface. The </a:t>
            </a:r>
            <a:r>
              <a:rPr lang="en-US" baseline="0" dirty="0" smtClean="0"/>
              <a:t>antenna you see is a VHF </a:t>
            </a:r>
            <a:r>
              <a:rPr lang="en-US" baseline="0" dirty="0" smtClean="0"/>
              <a:t>transmitter, which allows the </a:t>
            </a:r>
            <a:r>
              <a:rPr lang="en-US" baseline="0" dirty="0" smtClean="0"/>
              <a:t>users to find the tag once it </a:t>
            </a:r>
            <a:r>
              <a:rPr lang="en-US" baseline="0" dirty="0" smtClean="0"/>
              <a:t>surfaces.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72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They </a:t>
            </a:r>
            <a:r>
              <a:rPr lang="en-US" baseline="0" dirty="0" smtClean="0"/>
              <a:t>were deployed in Los </a:t>
            </a:r>
            <a:r>
              <a:rPr lang="en-US" baseline="0" dirty="0" err="1" smtClean="0"/>
              <a:t>Cabos</a:t>
            </a:r>
            <a:r>
              <a:rPr lang="en-US" baseline="0" dirty="0" smtClean="0"/>
              <a:t>, </a:t>
            </a:r>
            <a:r>
              <a:rPr lang="en-US" baseline="0" dirty="0" smtClean="0"/>
              <a:t>Mexico. This is </a:t>
            </a:r>
            <a:r>
              <a:rPr lang="en-US" baseline="0" dirty="0" smtClean="0"/>
              <a:t>on the tip of Baja </a:t>
            </a:r>
            <a:r>
              <a:rPr lang="en-US" baseline="0" dirty="0" smtClean="0"/>
              <a:t>California, and was </a:t>
            </a:r>
            <a:r>
              <a:rPr lang="en-US" baseline="0" dirty="0" smtClean="0"/>
              <a:t>a location where we expected a large number of humpback whales, as it is both a breeding ground and on the migration </a:t>
            </a:r>
            <a:r>
              <a:rPr lang="en-US" baseline="0" dirty="0" smtClean="0"/>
              <a:t>route.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72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data was collected in the spring, over two years – 2014 and 2015. There is </a:t>
            </a:r>
            <a:r>
              <a:rPr lang="en-US" baseline="0" dirty="0" smtClean="0"/>
              <a:t>a lot of data – almost 70 </a:t>
            </a:r>
            <a:r>
              <a:rPr lang="en-US" baseline="0" dirty="0" smtClean="0"/>
              <a:t>hours.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Moreover</a:t>
            </a:r>
            <a:r>
              <a:rPr lang="en-US" baseline="0" dirty="0" smtClean="0"/>
              <a:t>, after the data was collected, it was manually scanned for calls by biologists, and then classified and labeled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is worth mentioning that most of the data is just underwater recording – flow noise, bubbles, other sounds – with comparatively rare call occurrences.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72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were interested in trying to create a</a:t>
            </a:r>
            <a:r>
              <a:rPr lang="en-US" baseline="0" dirty="0" smtClean="0"/>
              <a:t> </a:t>
            </a:r>
            <a:r>
              <a:rPr lang="en-US" dirty="0" smtClean="0"/>
              <a:t>system to be able to automatically do this detection</a:t>
            </a:r>
            <a:r>
              <a:rPr lang="en-US" baseline="0" dirty="0" smtClean="0"/>
              <a:t> and classification.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project split naturally into two steps. The first was signal processing, to clean and process the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03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94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this is the signal processing step. The next step was to train a classifier…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E5902-6DD7-C849-BACE-7A2A83D141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2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88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40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66B2BC-A018-E543-872C-161EC3CB0E90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985014-48BD-0E44-A799-ACC6E971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79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66B2BC-A018-E543-872C-161EC3CB0E90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985014-48BD-0E44-A799-ACC6E971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87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66B2BC-A018-E543-872C-161EC3CB0E90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985014-48BD-0E44-A799-ACC6E971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754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28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66B2BC-A018-E543-872C-161EC3CB0E90}" type="datetimeFigureOut">
              <a:rPr lang="en-US" smtClean="0"/>
              <a:t>6/25/17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985014-48BD-0E44-A799-ACC6E971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66B2BC-A018-E543-872C-161EC3CB0E90}" type="datetimeFigureOut">
              <a:rPr lang="en-US" smtClean="0"/>
              <a:t>6/25/17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985014-48BD-0E44-A799-ACC6E971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66B2BC-A018-E543-872C-161EC3CB0E90}" type="datetimeFigureOut">
              <a:rPr lang="en-US" smtClean="0"/>
              <a:t>6/25/17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985014-48BD-0E44-A799-ACC6E971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53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66B2BC-A018-E543-872C-161EC3CB0E90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985014-48BD-0E44-A799-ACC6E971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3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87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66B2BC-A018-E543-872C-161EC3CB0E90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985014-48BD-0E44-A799-ACC6E971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750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66B2BC-A018-E543-872C-161EC3CB0E90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985014-48BD-0E44-A799-ACC6E971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06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66B2BC-A018-E543-872C-161EC3CB0E90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985014-48BD-0E44-A799-ACC6E971D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8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EADD8B-F5DB-4544-972F-6F8379356638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254E1-2761-E440-B891-721FF1D9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88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EADD8B-F5DB-4544-972F-6F8379356638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254E1-2761-E440-B891-721FF1D9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00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EADD8B-F5DB-4544-972F-6F8379356638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254E1-2761-E440-B891-721FF1D9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244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EADD8B-F5DB-4544-972F-6F8379356638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254E1-2761-E440-B891-721FF1D9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1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EADD8B-F5DB-4544-972F-6F8379356638}" type="datetimeFigureOut">
              <a:rPr lang="en-US" smtClean="0"/>
              <a:t>6/25/17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254E1-2761-E440-B891-721FF1D9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34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EADD8B-F5DB-4544-972F-6F8379356638}" type="datetimeFigureOut">
              <a:rPr lang="en-US" smtClean="0"/>
              <a:t>6/25/17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254E1-2761-E440-B891-721FF1D9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267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EADD8B-F5DB-4544-972F-6F8379356638}" type="datetimeFigureOut">
              <a:rPr lang="en-US" smtClean="0"/>
              <a:t>6/25/17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254E1-2761-E440-B891-721FF1D9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24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58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EADD8B-F5DB-4544-972F-6F8379356638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254E1-2761-E440-B891-721FF1D9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675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EADD8B-F5DB-4544-972F-6F8379356638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254E1-2761-E440-B891-721FF1D9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98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EADD8B-F5DB-4544-972F-6F8379356638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254E1-2761-E440-B891-721FF1D9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39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DEADD8B-F5DB-4544-972F-6F8379356638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1254E1-2761-E440-B891-721FF1D9F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65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7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3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67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2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7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F1003-98C5-054B-ACB8-1702C6FB2E0D}" type="datetimeFigureOut">
              <a:rPr lang="en-US" smtClean="0"/>
              <a:t>6/25/17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76195-B5CD-0C49-8402-9157D6BD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5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22691"/>
              </a:gs>
              <a:gs pos="100000">
                <a:srgbClr val="00BCE5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1751"/>
            <a:ext cx="8229600" cy="43702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Bioacoustics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4414"/>
            <a:ext cx="8229600" cy="506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62742" y="777357"/>
            <a:ext cx="8633525" cy="5824718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3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500" kern="1200">
          <a:ln>
            <a:noFill/>
          </a:ln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/>
          <a:srcRect l="20720" r="20873" b="1722"/>
          <a:stretch/>
        </p:blipFill>
        <p:spPr>
          <a:xfrm>
            <a:off x="1" y="-1"/>
            <a:ext cx="9143999" cy="68580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42782" y="218616"/>
            <a:ext cx="8686800" cy="6426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1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225" t="1312" r="10513" b="-27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2824" y="3899786"/>
            <a:ext cx="620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Irina Tolkova</a:t>
            </a:r>
            <a:r>
              <a:rPr lang="en-US" sz="2400" i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Lisa Bauer</a:t>
            </a:r>
            <a:r>
              <a:rPr lang="en-US" sz="2400" i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</a:p>
          <a:p>
            <a:pPr algn="ctr"/>
            <a:r>
              <a:rPr lang="en-US" sz="2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Antonella</a:t>
            </a:r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Wilby</a:t>
            </a:r>
            <a:r>
              <a:rPr lang="en-US" sz="2400" i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Ryan </a:t>
            </a:r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Kastner</a:t>
            </a:r>
            <a:r>
              <a:rPr lang="en-US" sz="2400" i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Kerri D. </a:t>
            </a:r>
            <a:r>
              <a:rPr lang="en-US" sz="2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Seger</a:t>
            </a:r>
            <a:r>
              <a:rPr lang="en-US" sz="2400" i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108" y="2259575"/>
            <a:ext cx="7788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28575" cmpd="sng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Automatic Classification of Humpback Whale Social Calls</a:t>
            </a:r>
            <a:endParaRPr lang="en-US" sz="4800" b="1" dirty="0">
              <a:ln w="28575" cmpd="sng">
                <a:noFill/>
              </a:ln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4130" y="5208879"/>
            <a:ext cx="7760862" cy="111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aseline="30000" dirty="0" smtClean="0"/>
              <a:t>1</a:t>
            </a:r>
            <a:r>
              <a:rPr lang="en-US" sz="1400" dirty="0" smtClean="0"/>
              <a:t>Applied </a:t>
            </a:r>
            <a:r>
              <a:rPr lang="en-US" sz="1400" dirty="0"/>
              <a:t>Math and Computer Science Departments, University of Washington, WA, </a:t>
            </a:r>
            <a:r>
              <a:rPr lang="en-US" sz="1400" dirty="0" smtClean="0"/>
              <a:t>USA</a:t>
            </a: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1400" baseline="30000" dirty="0" smtClean="0"/>
              <a:t>2</a:t>
            </a:r>
            <a:r>
              <a:rPr lang="en-US" sz="1400" dirty="0" smtClean="0"/>
              <a:t>Department </a:t>
            </a:r>
            <a:r>
              <a:rPr lang="en-US" sz="1400" dirty="0"/>
              <a:t>of Computer Science, Johns Hopkins University, MD, </a:t>
            </a:r>
            <a:r>
              <a:rPr lang="en-US" sz="1400" dirty="0" smtClean="0"/>
              <a:t>USA</a:t>
            </a: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1400" baseline="30000" dirty="0" smtClean="0"/>
              <a:t>3</a:t>
            </a:r>
            <a:r>
              <a:rPr lang="en-US" sz="1400" dirty="0" smtClean="0"/>
              <a:t>Jacobs </a:t>
            </a:r>
            <a:r>
              <a:rPr lang="en-US" sz="1400" dirty="0"/>
              <a:t>School of Engineering, University of California San Diego, CA, </a:t>
            </a:r>
            <a:r>
              <a:rPr lang="en-US" sz="1400" dirty="0" smtClean="0"/>
              <a:t>USA</a:t>
            </a: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sz="1400" baseline="30000" dirty="0" smtClean="0"/>
              <a:t>4</a:t>
            </a:r>
            <a:r>
              <a:rPr lang="en-US" sz="1400" dirty="0" smtClean="0"/>
              <a:t>School </a:t>
            </a:r>
            <a:r>
              <a:rPr lang="en-US" sz="1400" dirty="0"/>
              <a:t>of Marine Science and Ocean Engineering, University of New Hampshire, NH, </a:t>
            </a:r>
            <a:r>
              <a:rPr lang="en-US" sz="1400" dirty="0" smtClean="0"/>
              <a:t>USA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456120" y="259641"/>
            <a:ext cx="3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Acoustics </a:t>
            </a:r>
            <a:r>
              <a:rPr lang="fr-FR" sz="2000" dirty="0" smtClean="0"/>
              <a:t>20</a:t>
            </a:r>
            <a:r>
              <a:rPr lang="en-US" sz="2000" dirty="0" smtClean="0"/>
              <a:t>17 Boston | ASA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617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33540" y="1153077"/>
            <a:ext cx="7508190" cy="8595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3540" y="1179055"/>
            <a:ext cx="7508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 overall goal of this project is to create an automatic system that would </a:t>
            </a:r>
            <a:r>
              <a:rPr lang="en-US" sz="2200" b="1" dirty="0" smtClean="0"/>
              <a:t>detect</a:t>
            </a:r>
            <a:r>
              <a:rPr lang="en-US" sz="2200" dirty="0" smtClean="0"/>
              <a:t> and </a:t>
            </a:r>
            <a:r>
              <a:rPr lang="en-US" sz="2200" b="1" dirty="0" smtClean="0"/>
              <a:t>classify</a:t>
            </a:r>
            <a:r>
              <a:rPr lang="en-US" sz="2200" dirty="0" smtClean="0"/>
              <a:t> humpback whale social calls.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1099577" y="3958451"/>
            <a:ext cx="1610967" cy="5643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riginal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99577" y="4600325"/>
            <a:ext cx="1610967" cy="369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labels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04158" y="3958451"/>
            <a:ext cx="1610967" cy="5643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processed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504158" y="4600325"/>
            <a:ext cx="1610967" cy="369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labels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2828866" y="4149046"/>
            <a:ext cx="565032" cy="162493"/>
          </a:xfrm>
          <a:prstGeom prst="rightArrow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33540" y="2283467"/>
            <a:ext cx="500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two main steps to this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signal 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machine learning /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1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33540" y="1153077"/>
            <a:ext cx="7508190" cy="8595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3540" y="1179055"/>
            <a:ext cx="7508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 overall goal of this project is to create an automatic system that would </a:t>
            </a:r>
            <a:r>
              <a:rPr lang="en-US" sz="2200" b="1" dirty="0" smtClean="0"/>
              <a:t>detect</a:t>
            </a:r>
            <a:r>
              <a:rPr lang="en-US" sz="2200" dirty="0" smtClean="0"/>
              <a:t> and </a:t>
            </a:r>
            <a:r>
              <a:rPr lang="en-US" sz="2200" b="1" dirty="0" smtClean="0"/>
              <a:t>classify</a:t>
            </a:r>
            <a:r>
              <a:rPr lang="en-US" sz="2200" dirty="0" smtClean="0"/>
              <a:t> humpback whale social calls.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1099577" y="3958451"/>
            <a:ext cx="1610967" cy="5643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riginal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86915" y="4094998"/>
            <a:ext cx="917193" cy="7878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5796" y="4303103"/>
            <a:ext cx="91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99577" y="4600325"/>
            <a:ext cx="1610967" cy="369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labels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04158" y="3958451"/>
            <a:ext cx="1610967" cy="5643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processed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504158" y="4600325"/>
            <a:ext cx="1610967" cy="369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labels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971398">
            <a:off x="5262158" y="4170548"/>
            <a:ext cx="565032" cy="162493"/>
          </a:xfrm>
          <a:prstGeom prst="rightArrow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0628602" flipV="1">
            <a:off x="5264328" y="4652866"/>
            <a:ext cx="560693" cy="177436"/>
          </a:xfrm>
          <a:prstGeom prst="rightArrow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828866" y="4149046"/>
            <a:ext cx="565032" cy="162493"/>
          </a:xfrm>
          <a:prstGeom prst="rightArrow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33540" y="2283467"/>
            <a:ext cx="500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two main steps to this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signal 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machine learning /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9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33540" y="1153077"/>
            <a:ext cx="7508190" cy="8595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3540" y="1179055"/>
            <a:ext cx="7508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 overall goal of this project is to create an automatic system that would </a:t>
            </a:r>
            <a:r>
              <a:rPr lang="en-US" sz="2200" b="1" dirty="0" smtClean="0"/>
              <a:t>detect</a:t>
            </a:r>
            <a:r>
              <a:rPr lang="en-US" sz="2200" dirty="0" smtClean="0"/>
              <a:t> and </a:t>
            </a:r>
            <a:r>
              <a:rPr lang="en-US" sz="2200" b="1" dirty="0" smtClean="0"/>
              <a:t>classify</a:t>
            </a:r>
            <a:r>
              <a:rPr lang="en-US" sz="2200" dirty="0" smtClean="0"/>
              <a:t> humpback whale social calls.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1099577" y="3958451"/>
            <a:ext cx="1610967" cy="5643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riginal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86915" y="4094998"/>
            <a:ext cx="917193" cy="78780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95796" y="4303103"/>
            <a:ext cx="917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99577" y="4600325"/>
            <a:ext cx="1610967" cy="369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labels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04158" y="3958451"/>
            <a:ext cx="1610967" cy="5643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processed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504158" y="4600325"/>
            <a:ext cx="1610967" cy="369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labels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971398">
            <a:off x="5262158" y="4170548"/>
            <a:ext cx="565032" cy="162493"/>
          </a:xfrm>
          <a:prstGeom prst="rightArrow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0628602" flipV="1">
            <a:off x="5264328" y="4652866"/>
            <a:ext cx="560693" cy="177436"/>
          </a:xfrm>
          <a:prstGeom prst="rightArrow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828866" y="4149046"/>
            <a:ext cx="565032" cy="162493"/>
          </a:xfrm>
          <a:prstGeom prst="rightArrow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33540" y="2283467"/>
            <a:ext cx="500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two main steps to this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signal 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machine learning / classification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838640" y="3038641"/>
            <a:ext cx="1533659" cy="5643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404040"/>
                </a:solidFill>
              </a:rPr>
              <a:t>new </a:t>
            </a:r>
            <a:r>
              <a:rPr lang="en-US" sz="1600" dirty="0">
                <a:solidFill>
                  <a:srgbClr val="404040"/>
                </a:solidFill>
              </a:rPr>
              <a:t>d</a:t>
            </a:r>
            <a:r>
              <a:rPr lang="en-US" sz="1600" dirty="0" smtClean="0">
                <a:solidFill>
                  <a:srgbClr val="404040"/>
                </a:solidFill>
              </a:rPr>
              <a:t>ata</a:t>
            </a:r>
            <a:endParaRPr lang="en-US" sz="1600" dirty="0">
              <a:solidFill>
                <a:srgbClr val="40404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 rot="5400000">
            <a:off x="6410632" y="3773226"/>
            <a:ext cx="289236" cy="162494"/>
          </a:xfrm>
          <a:prstGeom prst="rightArrow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6420792" y="5066001"/>
            <a:ext cx="289236" cy="162494"/>
          </a:xfrm>
          <a:prstGeom prst="rightArrow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781652" y="5373078"/>
            <a:ext cx="1610967" cy="369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automatic labels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49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Processing: Pings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851136"/>
            <a:ext cx="594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is a 10-second spectrogram of the recordings: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5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Processing: Pings</a:t>
            </a:r>
            <a:endParaRPr lang="en-US" dirty="0"/>
          </a:p>
        </p:txBody>
      </p:sp>
      <p:pic>
        <p:nvPicPr>
          <p:cNvPr id="7" name="Picture 6" descr="spectro_background_sub_1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-37" r="7090"/>
          <a:stretch/>
        </p:blipFill>
        <p:spPr>
          <a:xfrm>
            <a:off x="1386847" y="1243984"/>
            <a:ext cx="6366129" cy="2756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851136"/>
            <a:ext cx="594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is a 10-second spectrogram of the recordings: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9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Processing: Pings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0491" y="3933527"/>
            <a:ext cx="594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periodicity, remove the pings:</a:t>
            </a:r>
            <a:endParaRPr lang="en-US" dirty="0"/>
          </a:p>
        </p:txBody>
      </p:sp>
      <p:pic>
        <p:nvPicPr>
          <p:cNvPr id="7" name="Picture 6" descr="spectro_background_sub_1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-37" r="7090"/>
          <a:stretch/>
        </p:blipFill>
        <p:spPr>
          <a:xfrm>
            <a:off x="1386847" y="1243984"/>
            <a:ext cx="6366129" cy="27565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851136"/>
            <a:ext cx="594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is a 10-second spectrogram of the recordings:</a:t>
            </a:r>
            <a:endParaRPr lang="en-US" dirty="0"/>
          </a:p>
        </p:txBody>
      </p:sp>
      <p:pic>
        <p:nvPicPr>
          <p:cNvPr id="12" name="Picture 11" descr="windowed_specs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8000" r="8634" b="9058"/>
          <a:stretch/>
        </p:blipFill>
        <p:spPr>
          <a:xfrm>
            <a:off x="1838849" y="4462356"/>
            <a:ext cx="5831814" cy="202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7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Processing: Background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32095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there a way to isolate the foreground of this spectrogram?</a:t>
            </a:r>
          </a:p>
        </p:txBody>
      </p:sp>
      <p:pic>
        <p:nvPicPr>
          <p:cNvPr id="10" name="Picture 9" descr="windowed_specs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8000" r="8634" b="9058"/>
          <a:stretch/>
        </p:blipFill>
        <p:spPr>
          <a:xfrm>
            <a:off x="1207400" y="940948"/>
            <a:ext cx="6764530" cy="23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6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Processing: Background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320951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there a way to isolate the foreground of this spectrogram?</a:t>
            </a:r>
          </a:p>
          <a:p>
            <a:endParaRPr lang="en-US" dirty="0"/>
          </a:p>
          <a:p>
            <a:r>
              <a:rPr lang="en-US" b="1" dirty="0" smtClean="0"/>
              <a:t>Principal component analysis</a:t>
            </a:r>
            <a:r>
              <a:rPr lang="en-US" dirty="0" smtClean="0"/>
              <a:t> (</a:t>
            </a:r>
            <a:r>
              <a:rPr lang="en-US" b="1" dirty="0" smtClean="0"/>
              <a:t>PCA</a:t>
            </a:r>
            <a:r>
              <a:rPr lang="en-US" dirty="0" smtClean="0"/>
              <a:t>) is a method for calculating the optimal basis of a matrix. In this case, the principal components are:</a:t>
            </a:r>
            <a:endParaRPr lang="en-US" dirty="0"/>
          </a:p>
        </p:txBody>
      </p:sp>
      <p:pic>
        <p:nvPicPr>
          <p:cNvPr id="8" name="Picture 7" descr="abstract_fig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 t="2669" r="7695" b="65588"/>
          <a:stretch/>
        </p:blipFill>
        <p:spPr>
          <a:xfrm>
            <a:off x="428978" y="4586668"/>
            <a:ext cx="6245578" cy="1806222"/>
          </a:xfrm>
          <a:prstGeom prst="rect">
            <a:avLst/>
          </a:prstGeom>
        </p:spPr>
      </p:pic>
      <p:pic>
        <p:nvPicPr>
          <p:cNvPr id="9" name="Picture 8" descr="abstract_fig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33469" r="64399" b="35780"/>
          <a:stretch/>
        </p:blipFill>
        <p:spPr>
          <a:xfrm>
            <a:off x="6582835" y="4654869"/>
            <a:ext cx="2102556" cy="1749779"/>
          </a:xfrm>
          <a:prstGeom prst="rect">
            <a:avLst/>
          </a:prstGeom>
        </p:spPr>
      </p:pic>
      <p:pic>
        <p:nvPicPr>
          <p:cNvPr id="10" name="Picture 9" descr="windowed_specs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8000" r="8634" b="9058"/>
          <a:stretch/>
        </p:blipFill>
        <p:spPr>
          <a:xfrm>
            <a:off x="1207400" y="940948"/>
            <a:ext cx="6764530" cy="23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26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Processing: Background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372847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each window of the spectrogram, remove the contribution (projection) of the first three principal components. The spectrograms are now:</a:t>
            </a:r>
            <a:endParaRPr lang="en-US" dirty="0"/>
          </a:p>
        </p:txBody>
      </p:sp>
      <p:pic>
        <p:nvPicPr>
          <p:cNvPr id="6" name="Picture 5" descr="windowed_specs_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t="6050" r="8984" b="9693"/>
          <a:stretch/>
        </p:blipFill>
        <p:spPr>
          <a:xfrm>
            <a:off x="1207401" y="4099715"/>
            <a:ext cx="6764530" cy="2410044"/>
          </a:xfrm>
          <a:prstGeom prst="rect">
            <a:avLst/>
          </a:prstGeom>
        </p:spPr>
      </p:pic>
      <p:pic>
        <p:nvPicPr>
          <p:cNvPr id="8" name="Picture 7" descr="windowed_specs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8000" r="8634" b="9058"/>
          <a:stretch/>
        </p:blipFill>
        <p:spPr>
          <a:xfrm>
            <a:off x="1207400" y="940948"/>
            <a:ext cx="6764530" cy="23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6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Processing: Background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51048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connected-components approach to further process the images:</a:t>
            </a:r>
          </a:p>
        </p:txBody>
      </p:sp>
      <p:pic>
        <p:nvPicPr>
          <p:cNvPr id="6" name="Picture 5" descr="windowed_specs_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t="6050" r="8984" b="9693"/>
          <a:stretch/>
        </p:blipFill>
        <p:spPr>
          <a:xfrm>
            <a:off x="1207400" y="881531"/>
            <a:ext cx="6764530" cy="24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1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Cetacean Bioacoustics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2336" b="26352"/>
          <a:stretch/>
        </p:blipFill>
        <p:spPr>
          <a:xfrm>
            <a:off x="576257" y="4639547"/>
            <a:ext cx="5745683" cy="1199342"/>
          </a:xfrm>
          <a:prstGeom prst="rect">
            <a:avLst/>
          </a:prstGeom>
          <a:ln w="19050" cmpd="sng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78" y="1427715"/>
            <a:ext cx="2402487" cy="1617674"/>
          </a:xfrm>
          <a:prstGeom prst="rect">
            <a:avLst/>
          </a:prstGeom>
          <a:ln w="19050" cmpd="sng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4197" r="14132"/>
          <a:stretch/>
        </p:blipFill>
        <p:spPr>
          <a:xfrm>
            <a:off x="576257" y="3033631"/>
            <a:ext cx="3387954" cy="1617674"/>
          </a:xfrm>
          <a:prstGeom prst="rect">
            <a:avLst/>
          </a:prstGeom>
          <a:ln w="19050" cmpd="sng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6845" t="3578" r="35702" b="48684"/>
          <a:stretch/>
        </p:blipFill>
        <p:spPr>
          <a:xfrm>
            <a:off x="3952452" y="3033631"/>
            <a:ext cx="2416075" cy="1617674"/>
          </a:xfrm>
          <a:prstGeom prst="rect">
            <a:avLst/>
          </a:prstGeom>
          <a:ln w="19050" cmpd="sng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4250" t="13046" r="18937" b="27205"/>
          <a:stretch/>
        </p:blipFill>
        <p:spPr>
          <a:xfrm>
            <a:off x="5495007" y="1427715"/>
            <a:ext cx="3092523" cy="1617674"/>
          </a:xfrm>
          <a:prstGeom prst="rect">
            <a:avLst/>
          </a:prstGeom>
          <a:ln w="19050" cmpd="sng"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4706" y="1427715"/>
            <a:ext cx="2542060" cy="1617674"/>
          </a:xfrm>
          <a:prstGeom prst="rect">
            <a:avLst/>
          </a:prstGeom>
          <a:ln w="19050" cmpd="sng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r="8297"/>
          <a:stretch/>
        </p:blipFill>
        <p:spPr>
          <a:xfrm>
            <a:off x="6356768" y="3033631"/>
            <a:ext cx="2230762" cy="16176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5790" r="20222"/>
          <a:stretch/>
        </p:blipFill>
        <p:spPr>
          <a:xfrm>
            <a:off x="6310180" y="4639547"/>
            <a:ext cx="2277349" cy="11993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6257" y="1427715"/>
            <a:ext cx="8011272" cy="4411174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4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Processing: Background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351048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connected-components approach to further process the images:</a:t>
            </a:r>
          </a:p>
        </p:txBody>
      </p:sp>
      <p:pic>
        <p:nvPicPr>
          <p:cNvPr id="6" name="Picture 5" descr="windowed_specs_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t="6050" r="8984" b="9693"/>
          <a:stretch/>
        </p:blipFill>
        <p:spPr>
          <a:xfrm>
            <a:off x="1207400" y="881531"/>
            <a:ext cx="6764530" cy="2410044"/>
          </a:xfrm>
          <a:prstGeom prst="rect">
            <a:avLst/>
          </a:prstGeom>
        </p:spPr>
      </p:pic>
      <p:pic>
        <p:nvPicPr>
          <p:cNvPr id="7" name="Picture 6" descr="windowed_specs_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7" t="6372" r="8567" b="8986"/>
          <a:stretch/>
        </p:blipFill>
        <p:spPr>
          <a:xfrm>
            <a:off x="1195641" y="4066212"/>
            <a:ext cx="6764530" cy="240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3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Spectrogram Processing: Cleaning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1923" y="84688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and after: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098657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processed spectrograms are input to the machine learning step.</a:t>
            </a:r>
            <a:endParaRPr lang="en-US" dirty="0"/>
          </a:p>
        </p:txBody>
      </p:sp>
      <p:pic>
        <p:nvPicPr>
          <p:cNvPr id="11" name="Picture 10" descr="windowed_specs_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7" t="6372" r="8567" b="8986"/>
          <a:stretch/>
        </p:blipFill>
        <p:spPr>
          <a:xfrm>
            <a:off x="1242677" y="3658590"/>
            <a:ext cx="6764530" cy="2404793"/>
          </a:xfrm>
          <a:prstGeom prst="rect">
            <a:avLst/>
          </a:prstGeom>
        </p:spPr>
      </p:pic>
      <p:pic>
        <p:nvPicPr>
          <p:cNvPr id="7" name="Picture 6" descr="windowed_specs_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8000" r="8634" b="9058"/>
          <a:stretch/>
        </p:blipFill>
        <p:spPr>
          <a:xfrm>
            <a:off x="1219159" y="1284447"/>
            <a:ext cx="6764530" cy="235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8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 at the data…</a:t>
            </a:r>
            <a:endParaRPr lang="en-US" dirty="0"/>
          </a:p>
        </p:txBody>
      </p:sp>
      <p:pic>
        <p:nvPicPr>
          <p:cNvPr id="6" name="Picture 5" descr="lots_of_calls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r="9082" b="9740"/>
          <a:stretch/>
        </p:blipFill>
        <p:spPr>
          <a:xfrm>
            <a:off x="457199" y="1162361"/>
            <a:ext cx="8183310" cy="2259292"/>
          </a:xfrm>
          <a:prstGeom prst="rect">
            <a:avLst/>
          </a:prstGeom>
        </p:spPr>
      </p:pic>
      <p:pic>
        <p:nvPicPr>
          <p:cNvPr id="7" name="Picture 6" descr="lots_of_calls_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3" r="9082" b="9875"/>
          <a:stretch/>
        </p:blipFill>
        <p:spPr>
          <a:xfrm>
            <a:off x="457199" y="3827004"/>
            <a:ext cx="8141803" cy="22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74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Difficulty in Classification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13" y="5532287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many difficulties in detection and classification due to differences between calls, flow noise, noise from the tag, boat noise, and so on. This limits achievable classification accuracy.</a:t>
            </a:r>
            <a:endParaRPr lang="en-US" dirty="0"/>
          </a:p>
        </p:txBody>
      </p:sp>
      <p:pic>
        <p:nvPicPr>
          <p:cNvPr id="4" name="Picture 3" descr="noise_pic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4" t="5723" r="8954" b="10071"/>
          <a:stretch/>
        </p:blipFill>
        <p:spPr>
          <a:xfrm>
            <a:off x="1399307" y="905383"/>
            <a:ext cx="6455625" cy="2250366"/>
          </a:xfrm>
          <a:prstGeom prst="rect">
            <a:avLst/>
          </a:prstGeom>
        </p:spPr>
      </p:pic>
      <p:pic>
        <p:nvPicPr>
          <p:cNvPr id="5" name="Picture 4" descr="noise_pic_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4" t="5808" r="8954" b="9789"/>
          <a:stretch/>
        </p:blipFill>
        <p:spPr>
          <a:xfrm>
            <a:off x="1399307" y="3274717"/>
            <a:ext cx="6455625" cy="22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9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Approach: SVM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046" y="912926"/>
            <a:ext cx="8007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used the </a:t>
            </a:r>
            <a:r>
              <a:rPr lang="en-US" b="1" dirty="0" smtClean="0"/>
              <a:t>Support </a:t>
            </a:r>
            <a:r>
              <a:rPr lang="en-US" b="1" dirty="0"/>
              <a:t>V</a:t>
            </a:r>
            <a:r>
              <a:rPr lang="en-US" b="1" dirty="0" smtClean="0"/>
              <a:t>ector </a:t>
            </a:r>
            <a:r>
              <a:rPr lang="en-US" b="1" dirty="0"/>
              <a:t>M</a:t>
            </a:r>
            <a:r>
              <a:rPr lang="en-US" b="1" dirty="0" smtClean="0"/>
              <a:t>achine</a:t>
            </a:r>
            <a:r>
              <a:rPr lang="en-US" dirty="0" smtClean="0"/>
              <a:t> (</a:t>
            </a:r>
            <a:r>
              <a:rPr lang="en-US" b="1" dirty="0" smtClean="0"/>
              <a:t>SVM</a:t>
            </a:r>
            <a:r>
              <a:rPr lang="en-US" dirty="0" smtClean="0"/>
              <a:t>) classifier: a machine-learning approach for categorical classification of continuous data.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3909" y="5002566"/>
            <a:ext cx="8007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Training set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2/3 of combined </a:t>
            </a:r>
            <a:r>
              <a:rPr lang="en-US" dirty="0" smtClean="0"/>
              <a:t>segments of </a:t>
            </a:r>
            <a:r>
              <a:rPr lang="en-US" dirty="0" smtClean="0"/>
              <a:t>five </a:t>
            </a:r>
            <a:r>
              <a:rPr lang="en-US" dirty="0" smtClean="0"/>
              <a:t>datasets</a:t>
            </a:r>
          </a:p>
          <a:p>
            <a:r>
              <a:rPr lang="en-US" b="1" dirty="0" smtClean="0"/>
              <a:t>Testing set</a:t>
            </a:r>
            <a:r>
              <a:rPr lang="en-US" dirty="0" smtClean="0"/>
              <a:t>: </a:t>
            </a:r>
            <a:r>
              <a:rPr lang="en-US" dirty="0" smtClean="0"/>
              <a:t>1/3 of combined segments of five datasets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prioritize false positives over false negatives, we applied </a:t>
            </a:r>
            <a:r>
              <a:rPr lang="en-US" b="1" dirty="0" smtClean="0"/>
              <a:t>weights</a:t>
            </a:r>
            <a:r>
              <a:rPr lang="en-US" dirty="0" smtClean="0"/>
              <a:t> to “bias” model towards finding calls.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1046" y="1657888"/>
            <a:ext cx="800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focused on </a:t>
            </a:r>
            <a:r>
              <a:rPr lang="en-US" b="1" dirty="0" smtClean="0"/>
              <a:t>two most common call types</a:t>
            </a:r>
            <a:r>
              <a:rPr lang="en-US" dirty="0" smtClean="0"/>
              <a:t>: “squeaks” and “low yaps”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71181" y="4521971"/>
            <a:ext cx="119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squeak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82189" y="4521971"/>
            <a:ext cx="119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low yap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 descr="Screenshot 2017-06-23 21.11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71" y="2127492"/>
            <a:ext cx="1263874" cy="2444615"/>
          </a:xfrm>
          <a:prstGeom prst="rect">
            <a:avLst/>
          </a:prstGeom>
        </p:spPr>
      </p:pic>
      <p:pic>
        <p:nvPicPr>
          <p:cNvPr id="14" name="Picture 13" descr="Screenshot 2017-06-23 21.14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16" y="2144204"/>
            <a:ext cx="1206500" cy="239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3583" y="853786"/>
            <a:ext cx="776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 smtClean="0"/>
              <a:t>the confusion </a:t>
            </a:r>
            <a:r>
              <a:rPr lang="en-US" dirty="0" smtClean="0"/>
              <a:t>matrices </a:t>
            </a:r>
            <a:r>
              <a:rPr lang="en-US" dirty="0" smtClean="0"/>
              <a:t>resulting from the classification: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6396" y="5209082"/>
            <a:ext cx="7762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error results from: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high-amplitude noise</a:t>
            </a:r>
            <a:r>
              <a:rPr lang="en-US" dirty="0" smtClean="0"/>
              <a:t> from other sources that can be mistaken for calls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background noise</a:t>
            </a:r>
            <a:r>
              <a:rPr lang="en-US" dirty="0" smtClean="0"/>
              <a:t> (such as flow noise) that obscures calls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very low ratio</a:t>
            </a:r>
            <a:r>
              <a:rPr lang="en-US" dirty="0" smtClean="0"/>
              <a:t> of call samples to non-call </a:t>
            </a:r>
            <a:r>
              <a:rPr lang="en-US" dirty="0" smtClean="0"/>
              <a:t>samples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715819"/>
              </p:ext>
            </p:extLst>
          </p:nvPr>
        </p:nvGraphicFramePr>
        <p:xfrm>
          <a:off x="2470608" y="1314683"/>
          <a:ext cx="3976598" cy="15536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33631"/>
                <a:gridCol w="870994"/>
                <a:gridCol w="970221"/>
                <a:gridCol w="1201752"/>
              </a:tblGrid>
              <a:tr h="5670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Squeak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47628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 call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0.925</a:t>
                      </a:r>
                      <a:endParaRPr lang="en-US" dirty="0"/>
                    </a:p>
                  </a:txBody>
                  <a:tcPr/>
                </a:tc>
              </a:tr>
              <a:tr h="51031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Squeak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0.462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583" y="4727122"/>
            <a:ext cx="7678371" cy="37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results are highly sensitive to the choice of class weights.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06287"/>
              </p:ext>
            </p:extLst>
          </p:nvPr>
        </p:nvGraphicFramePr>
        <p:xfrm>
          <a:off x="2436588" y="3043102"/>
          <a:ext cx="4005567" cy="15536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86549"/>
                <a:gridCol w="884491"/>
                <a:gridCol w="975209"/>
                <a:gridCol w="1159318"/>
              </a:tblGrid>
              <a:tr h="5670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yap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47628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 call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0.995</a:t>
                      </a:r>
                      <a:endParaRPr lang="en-US" dirty="0"/>
                    </a:p>
                  </a:txBody>
                  <a:tcPr/>
                </a:tc>
              </a:tr>
              <a:tr h="51031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Low yap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83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6050" y="2257585"/>
            <a:ext cx="8195884" cy="351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results have much room for improvement, but are promising for future work.</a:t>
            </a:r>
          </a:p>
          <a:p>
            <a:endParaRPr lang="en-US" dirty="0" smtClean="0"/>
          </a:p>
          <a:p>
            <a:r>
              <a:rPr lang="en-US" dirty="0" smtClean="0"/>
              <a:t>Some of the error is unavoidable, due to noise in the data as mentioned previously.</a:t>
            </a:r>
            <a:endParaRPr lang="en-US" dirty="0"/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We hope that classification accuracy would increase with: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 smtClean="0"/>
              <a:t>more data</a:t>
            </a:r>
            <a:r>
              <a:rPr lang="en-US" dirty="0" smtClean="0"/>
              <a:t> incorporated into the analysis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 smtClean="0"/>
              <a:t>different </a:t>
            </a:r>
            <a:r>
              <a:rPr lang="en-US" b="1" dirty="0" smtClean="0"/>
              <a:t>call types</a:t>
            </a:r>
            <a:r>
              <a:rPr lang="en-US" dirty="0" smtClean="0"/>
              <a:t> incorporated into the analysis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 smtClean="0"/>
              <a:t>experimentation with signal processing</a:t>
            </a:r>
            <a:r>
              <a:rPr lang="en-US" dirty="0" smtClean="0"/>
              <a:t> techniques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 smtClean="0"/>
              <a:t>experimentation with classifiers</a:t>
            </a:r>
            <a:r>
              <a:rPr lang="en-US" dirty="0" smtClean="0"/>
              <a:t>, such as neural </a:t>
            </a:r>
            <a:r>
              <a:rPr lang="en-US" dirty="0" smtClean="0"/>
              <a:t>networks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b="1" dirty="0" smtClean="0"/>
              <a:t>“phylogenetic”</a:t>
            </a:r>
            <a:r>
              <a:rPr lang="en-US" dirty="0" smtClean="0"/>
              <a:t> </a:t>
            </a:r>
            <a:r>
              <a:rPr lang="en-US" b="1" dirty="0" smtClean="0"/>
              <a:t>categorization</a:t>
            </a:r>
            <a:r>
              <a:rPr lang="en-US" dirty="0" smtClean="0"/>
              <a:t> of calls?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16050" y="1048020"/>
            <a:ext cx="8123714" cy="9751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All in all, this study suggested and implemented a method for </a:t>
            </a:r>
            <a:r>
              <a:rPr lang="en-US" sz="2000" b="1" dirty="0" smtClean="0">
                <a:solidFill>
                  <a:schemeClr val="tx1"/>
                </a:solidFill>
              </a:rPr>
              <a:t>automatically detecting and classifying humpback whale social calls</a:t>
            </a:r>
            <a:r>
              <a:rPr lang="en-US" sz="2000" dirty="0" smtClean="0">
                <a:solidFill>
                  <a:schemeClr val="tx1"/>
                </a:solidFill>
              </a:rPr>
              <a:t> within acoustic data.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62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98" y="4700945"/>
            <a:ext cx="2916204" cy="8983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798" y="5746508"/>
            <a:ext cx="3010273" cy="742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5432" t="24195" r="15255" b="23197"/>
          <a:stretch/>
        </p:blipFill>
        <p:spPr>
          <a:xfrm>
            <a:off x="457200" y="5611738"/>
            <a:ext cx="1895336" cy="924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08" y="4591483"/>
            <a:ext cx="1721855" cy="84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882" y="872671"/>
            <a:ext cx="1678507" cy="1569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2171" y="4327032"/>
            <a:ext cx="1264629" cy="12722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4712" y="5800677"/>
            <a:ext cx="2946497" cy="7155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0547" y="4415939"/>
            <a:ext cx="1234683" cy="12010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8042" y="859703"/>
            <a:ext cx="81489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would like to thank: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smtClean="0"/>
              <a:t>ASA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b="1" dirty="0" smtClean="0"/>
              <a:t>NSF</a:t>
            </a:r>
            <a:r>
              <a:rPr lang="en-US" dirty="0" smtClean="0"/>
              <a:t>, and specifically the REU program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our </a:t>
            </a:r>
            <a:r>
              <a:rPr lang="en-US" b="1" dirty="0" smtClean="0"/>
              <a:t>respective institutions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Greeneridge</a:t>
            </a:r>
            <a:r>
              <a:rPr lang="en-US" b="1" dirty="0" smtClean="0"/>
              <a:t> Sciences</a:t>
            </a:r>
            <a:r>
              <a:rPr lang="en-US" dirty="0" smtClean="0"/>
              <a:t>, for producing the acoustic tags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As well as: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Aaron </a:t>
            </a:r>
            <a:r>
              <a:rPr lang="en-US" b="1" dirty="0" err="1" smtClean="0"/>
              <a:t>Thode</a:t>
            </a:r>
            <a:r>
              <a:rPr lang="en-US" dirty="0" smtClean="0"/>
              <a:t>, for </a:t>
            </a:r>
            <a:r>
              <a:rPr lang="en-US" dirty="0" smtClean="0"/>
              <a:t>facilitating data collection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err="1" smtClean="0"/>
              <a:t>Alric</a:t>
            </a:r>
            <a:r>
              <a:rPr lang="en-US" b="1" dirty="0" smtClean="0"/>
              <a:t> </a:t>
            </a:r>
            <a:r>
              <a:rPr lang="en-US" b="1" dirty="0" err="1" smtClean="0"/>
              <a:t>Althoff</a:t>
            </a:r>
            <a:r>
              <a:rPr lang="en-US" dirty="0" smtClean="0"/>
              <a:t>, for fantastic mentorship during this project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Bill Burgess</a:t>
            </a:r>
            <a:r>
              <a:rPr lang="en-US" dirty="0" smtClean="0"/>
              <a:t>, for help with interpreting the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Brooke Hawkins</a:t>
            </a:r>
            <a:r>
              <a:rPr lang="en-US" dirty="0" smtClean="0"/>
              <a:t>, for help with interpreting the data and ecological consulting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7943" y="2442569"/>
            <a:ext cx="1833266" cy="8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0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48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22691"/>
              </a:gs>
              <a:gs pos="100000">
                <a:srgbClr val="00BCE5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36" y="844319"/>
            <a:ext cx="8666296" cy="5777531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375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Humpback Whale Bioacoustics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7486" y="5151107"/>
            <a:ext cx="804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While </a:t>
            </a:r>
            <a:r>
              <a:rPr lang="en-US" dirty="0" smtClean="0"/>
              <a:t>manual analysis has </a:t>
            </a:r>
            <a:r>
              <a:rPr lang="en-US" dirty="0" smtClean="0"/>
              <a:t>been applied to a variety of species, studies in automated detection of humpback whale </a:t>
            </a:r>
            <a:r>
              <a:rPr lang="en-US" dirty="0" smtClean="0"/>
              <a:t>social calls </a:t>
            </a:r>
            <a:r>
              <a:rPr lang="en-US" dirty="0" smtClean="0"/>
              <a:t>have been limited. This is largely because </a:t>
            </a:r>
            <a:r>
              <a:rPr lang="en-US" b="1" dirty="0" smtClean="0"/>
              <a:t>their social call </a:t>
            </a:r>
            <a:r>
              <a:rPr lang="en-US" b="1" dirty="0" smtClean="0"/>
              <a:t>repertoire </a:t>
            </a:r>
            <a:r>
              <a:rPr lang="en-US" b="1" dirty="0" smtClean="0"/>
              <a:t>is very varied</a:t>
            </a:r>
            <a:r>
              <a:rPr lang="en-US" dirty="0" smtClean="0"/>
              <a:t>, both in duration and frequency, so most classification work is manual.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844" b="3667"/>
          <a:stretch/>
        </p:blipFill>
        <p:spPr>
          <a:xfrm>
            <a:off x="457200" y="964176"/>
            <a:ext cx="8244194" cy="3986048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902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Humpback Whale Social Sound Catalog</a:t>
            </a:r>
            <a:endParaRPr lang="en-US" dirty="0"/>
          </a:p>
        </p:txBody>
      </p:sp>
      <p:pic>
        <p:nvPicPr>
          <p:cNvPr id="4" name="Picture 3" descr="Screenshot 2017-06-26 05.33.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b="10745"/>
          <a:stretch/>
        </p:blipFill>
        <p:spPr>
          <a:xfrm>
            <a:off x="3425596" y="846255"/>
            <a:ext cx="2652450" cy="2434784"/>
          </a:xfrm>
          <a:prstGeom prst="rect">
            <a:avLst/>
          </a:prstGeom>
        </p:spPr>
      </p:pic>
      <p:pic>
        <p:nvPicPr>
          <p:cNvPr id="6" name="Picture 5" descr="Screenshot 2017-06-26 05.33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10" y="3649676"/>
            <a:ext cx="2865947" cy="2541698"/>
          </a:xfrm>
          <a:prstGeom prst="rect">
            <a:avLst/>
          </a:prstGeom>
        </p:spPr>
      </p:pic>
      <p:pic>
        <p:nvPicPr>
          <p:cNvPr id="12" name="Picture 11" descr="Screenshot 2017-06-26 05.34.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" y="817957"/>
            <a:ext cx="2860992" cy="25352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69943" y="3156633"/>
            <a:ext cx="158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Grunt-grumble</a:t>
            </a:r>
            <a:endParaRPr lang="en-US" dirty="0"/>
          </a:p>
        </p:txBody>
      </p:sp>
      <p:pic>
        <p:nvPicPr>
          <p:cNvPr id="14" name="Picture 13" descr="Screenshot 2017-06-26 08.39.4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157" y="3695038"/>
            <a:ext cx="2856622" cy="25372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18340" y="6142500"/>
            <a:ext cx="154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Squelch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1892" y="6118440"/>
            <a:ext cx="203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Ascending moan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40135" y="3236013"/>
            <a:ext cx="103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Growl</a:t>
            </a:r>
            <a:endParaRPr lang="en-US" dirty="0"/>
          </a:p>
        </p:txBody>
      </p:sp>
      <p:pic>
        <p:nvPicPr>
          <p:cNvPr id="18" name="Picture 17" descr="Screenshot 2017-06-26 08.45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34" y="846255"/>
            <a:ext cx="2567982" cy="2310378"/>
          </a:xfrm>
          <a:prstGeom prst="rect">
            <a:avLst/>
          </a:prstGeom>
        </p:spPr>
      </p:pic>
      <p:pic>
        <p:nvPicPr>
          <p:cNvPr id="19" name="Picture 18" descr="Screenshot 2017-06-26 08.50.3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79" y="3750666"/>
            <a:ext cx="2687564" cy="23613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30576" y="3146369"/>
            <a:ext cx="1358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Pulses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177990" y="6111994"/>
            <a:ext cx="109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7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0948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22691"/>
              </a:gs>
              <a:gs pos="100000">
                <a:srgbClr val="00BCE5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2742" y="980090"/>
            <a:ext cx="8633525" cy="1467128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79" y="844179"/>
            <a:ext cx="2663524" cy="178917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3246" y="1117898"/>
            <a:ext cx="542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data for this project was collected by </a:t>
            </a:r>
            <a:r>
              <a:rPr lang="en-US" b="1" dirty="0" smtClean="0"/>
              <a:t>Dr. Kerri </a:t>
            </a:r>
            <a:r>
              <a:rPr lang="en-US" b="1" dirty="0" err="1" smtClean="0"/>
              <a:t>Seger</a:t>
            </a:r>
            <a:r>
              <a:rPr lang="en-US" dirty="0" smtClean="0"/>
              <a:t> and </a:t>
            </a:r>
            <a:r>
              <a:rPr lang="en-US" b="1" dirty="0" smtClean="0"/>
              <a:t>Dr. Aaron </a:t>
            </a:r>
            <a:r>
              <a:rPr lang="en-US" b="1" dirty="0" err="1" smtClean="0"/>
              <a:t>Thode</a:t>
            </a:r>
            <a:r>
              <a:rPr lang="en-US" dirty="0" smtClean="0"/>
              <a:t> of the Scripps Institute of Oceanography. </a:t>
            </a:r>
            <a:r>
              <a:rPr lang="en-US" b="1" dirty="0" err="1" smtClean="0"/>
              <a:t>Acousonde</a:t>
            </a:r>
            <a:r>
              <a:rPr lang="en-US" b="1" dirty="0" smtClean="0"/>
              <a:t> acoustic tags</a:t>
            </a:r>
            <a:r>
              <a:rPr lang="en-US" dirty="0" smtClean="0"/>
              <a:t> were used for recording underwater audio.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49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0948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22691"/>
              </a:gs>
              <a:gs pos="100000">
                <a:srgbClr val="00BCE5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5142" y="3058858"/>
            <a:ext cx="8375797" cy="1374821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2742" y="980090"/>
            <a:ext cx="8633525" cy="1467128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3" name="Picture 2" descr="Screenshot 2017-06-20 18.46.3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r="37460" b="25350"/>
          <a:stretch/>
        </p:blipFill>
        <p:spPr>
          <a:xfrm>
            <a:off x="283766" y="2789084"/>
            <a:ext cx="2827086" cy="1961421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251445" y="3134810"/>
            <a:ext cx="558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tags were deployed in </a:t>
            </a:r>
            <a:r>
              <a:rPr lang="en-US" b="1" dirty="0" smtClean="0"/>
              <a:t>Los </a:t>
            </a:r>
            <a:r>
              <a:rPr lang="en-US" b="1" dirty="0" err="1" smtClean="0"/>
              <a:t>Cabos</a:t>
            </a:r>
            <a:r>
              <a:rPr lang="en-US" b="1" dirty="0" smtClean="0"/>
              <a:t>, Mexico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region falls within a </a:t>
            </a:r>
            <a:r>
              <a:rPr lang="en-US" b="1" dirty="0" smtClean="0"/>
              <a:t>migration route</a:t>
            </a:r>
            <a:r>
              <a:rPr lang="en-US" dirty="0" smtClean="0"/>
              <a:t>, and is also a </a:t>
            </a:r>
            <a:r>
              <a:rPr lang="en-US" b="1" dirty="0" smtClean="0"/>
              <a:t>breeding ground</a:t>
            </a:r>
            <a:r>
              <a:rPr lang="en-US" dirty="0" smtClean="0"/>
              <a:t> of the North Pacific humpback whale subpopulation.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79" y="844179"/>
            <a:ext cx="2663524" cy="178917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3246" y="1117898"/>
            <a:ext cx="542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data for this project was collected by </a:t>
            </a:r>
            <a:r>
              <a:rPr lang="en-US" b="1" dirty="0" smtClean="0"/>
              <a:t>Dr. Kerri </a:t>
            </a:r>
            <a:r>
              <a:rPr lang="en-US" b="1" dirty="0" err="1" smtClean="0"/>
              <a:t>Seger</a:t>
            </a:r>
            <a:r>
              <a:rPr lang="en-US" dirty="0" smtClean="0"/>
              <a:t> and </a:t>
            </a:r>
            <a:r>
              <a:rPr lang="en-US" b="1" dirty="0" smtClean="0"/>
              <a:t>Dr. Aaron </a:t>
            </a:r>
            <a:r>
              <a:rPr lang="en-US" b="1" dirty="0" err="1" smtClean="0"/>
              <a:t>Thode</a:t>
            </a:r>
            <a:r>
              <a:rPr lang="en-US" dirty="0" smtClean="0"/>
              <a:t> of the Scripps Institute of Oceanography. </a:t>
            </a:r>
            <a:r>
              <a:rPr lang="en-US" b="1" dirty="0" err="1" smtClean="0"/>
              <a:t>Acousonde</a:t>
            </a:r>
            <a:r>
              <a:rPr lang="en-US" b="1" dirty="0" smtClean="0"/>
              <a:t> acoustic tags</a:t>
            </a:r>
            <a:r>
              <a:rPr lang="en-US" dirty="0" smtClean="0"/>
              <a:t> were used for recording underwater audio.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9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10948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22691"/>
              </a:gs>
              <a:gs pos="100000">
                <a:srgbClr val="00BCE5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3247" y="5108208"/>
            <a:ext cx="8397692" cy="1265943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5142" y="3058858"/>
            <a:ext cx="8375797" cy="1374821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2742" y="980090"/>
            <a:ext cx="8633525" cy="1467128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3" name="Picture 2" descr="Screenshot 2017-06-20 18.46.3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r="37460" b="25350"/>
          <a:stretch/>
        </p:blipFill>
        <p:spPr>
          <a:xfrm>
            <a:off x="283766" y="2789084"/>
            <a:ext cx="2827086" cy="1961421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251445" y="3134810"/>
            <a:ext cx="5583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tags were deployed in </a:t>
            </a:r>
            <a:r>
              <a:rPr lang="en-US" b="1" dirty="0" smtClean="0"/>
              <a:t>Los </a:t>
            </a:r>
            <a:r>
              <a:rPr lang="en-US" b="1" dirty="0" err="1" smtClean="0"/>
              <a:t>Cabos</a:t>
            </a:r>
            <a:r>
              <a:rPr lang="en-US" b="1" dirty="0" smtClean="0"/>
              <a:t>, Mexico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region falls within a </a:t>
            </a:r>
            <a:r>
              <a:rPr lang="en-US" b="1" dirty="0" smtClean="0"/>
              <a:t>migration route</a:t>
            </a:r>
            <a:r>
              <a:rPr lang="en-US" dirty="0" smtClean="0"/>
              <a:t>, and is also a </a:t>
            </a:r>
            <a:r>
              <a:rPr lang="en-US" b="1" dirty="0" smtClean="0"/>
              <a:t>breeding ground</a:t>
            </a:r>
            <a:r>
              <a:rPr lang="en-US" dirty="0" smtClean="0"/>
              <a:t> of the North Pacific humpback whale subpopulation.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79" y="844179"/>
            <a:ext cx="2663524" cy="178917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3246" y="1117898"/>
            <a:ext cx="5421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data for this project was collected by </a:t>
            </a:r>
            <a:r>
              <a:rPr lang="en-US" b="1" dirty="0" smtClean="0"/>
              <a:t>Dr. Kerri </a:t>
            </a:r>
            <a:r>
              <a:rPr lang="en-US" b="1" dirty="0" err="1" smtClean="0"/>
              <a:t>Seger</a:t>
            </a:r>
            <a:r>
              <a:rPr lang="en-US" dirty="0" smtClean="0"/>
              <a:t> and </a:t>
            </a:r>
            <a:r>
              <a:rPr lang="en-US" b="1" dirty="0" smtClean="0"/>
              <a:t>Dr. Aaron </a:t>
            </a:r>
            <a:r>
              <a:rPr lang="en-US" b="1" dirty="0" err="1" smtClean="0"/>
              <a:t>Thode</a:t>
            </a:r>
            <a:r>
              <a:rPr lang="en-US" dirty="0" smtClean="0"/>
              <a:t> of the Scripps Institute of Oceanography. </a:t>
            </a:r>
            <a:r>
              <a:rPr lang="en-US" b="1" dirty="0" err="1" smtClean="0"/>
              <a:t>Acousonde</a:t>
            </a:r>
            <a:r>
              <a:rPr lang="en-US" b="1" dirty="0" smtClean="0"/>
              <a:t> acoustic tags</a:t>
            </a:r>
            <a:r>
              <a:rPr lang="en-US" dirty="0" smtClean="0"/>
              <a:t> were used for recording underwater audio.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6676" y="5274451"/>
            <a:ext cx="781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Acoustic data was collected during February and March of 2014 and 2015, resulting in just under 70 hours of recordings. These recordings were </a:t>
            </a:r>
            <a:r>
              <a:rPr lang="en-US" b="1" dirty="0" smtClean="0"/>
              <a:t>manually</a:t>
            </a:r>
            <a:r>
              <a:rPr lang="en-US" dirty="0" smtClean="0"/>
              <a:t> </a:t>
            </a:r>
            <a:r>
              <a:rPr lang="en-US" b="1" dirty="0" smtClean="0"/>
              <a:t>labeled</a:t>
            </a:r>
            <a:r>
              <a:rPr lang="en-US" dirty="0" smtClean="0"/>
              <a:t> for whale calls. Each call was </a:t>
            </a:r>
            <a:r>
              <a:rPr lang="en-US" b="1" dirty="0" smtClean="0"/>
              <a:t>classified</a:t>
            </a:r>
            <a:r>
              <a:rPr lang="en-US" dirty="0" smtClean="0"/>
              <a:t> into a call type category.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32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33540" y="1153077"/>
            <a:ext cx="7508190" cy="8595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3540" y="1179055"/>
            <a:ext cx="7508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 overall goal of this project is to create an automatic system that would </a:t>
            </a:r>
            <a:r>
              <a:rPr lang="en-US" sz="2200" b="1" dirty="0" smtClean="0"/>
              <a:t>detect</a:t>
            </a:r>
            <a:r>
              <a:rPr lang="en-US" sz="2200" dirty="0" smtClean="0"/>
              <a:t> and </a:t>
            </a:r>
            <a:r>
              <a:rPr lang="en-US" sz="2200" b="1" dirty="0" smtClean="0"/>
              <a:t>classify</a:t>
            </a:r>
            <a:r>
              <a:rPr lang="en-US" sz="2200" dirty="0" smtClean="0"/>
              <a:t> humpback whale social calls.</a:t>
            </a:r>
            <a:endParaRPr lang="en-US" sz="2200" dirty="0"/>
          </a:p>
        </p:txBody>
      </p:sp>
      <p:sp>
        <p:nvSpPr>
          <p:cNvPr id="23" name="TextBox 22"/>
          <p:cNvSpPr txBox="1"/>
          <p:nvPr/>
        </p:nvSpPr>
        <p:spPr>
          <a:xfrm>
            <a:off x="833540" y="2283467"/>
            <a:ext cx="500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two main steps to this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signal 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machine learning /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33540" y="1153077"/>
            <a:ext cx="7508190" cy="85955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3540" y="1179055"/>
            <a:ext cx="7508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 overall goal of this project is to create an automatic system that would </a:t>
            </a:r>
            <a:r>
              <a:rPr lang="en-US" sz="2200" b="1" dirty="0" smtClean="0"/>
              <a:t>detect</a:t>
            </a:r>
            <a:r>
              <a:rPr lang="en-US" sz="2200" dirty="0" smtClean="0"/>
              <a:t> and </a:t>
            </a:r>
            <a:r>
              <a:rPr lang="en-US" sz="2200" b="1" dirty="0" smtClean="0"/>
              <a:t>classify</a:t>
            </a:r>
            <a:r>
              <a:rPr lang="en-US" sz="2200" dirty="0" smtClean="0"/>
              <a:t> humpback whale social calls.</a:t>
            </a:r>
            <a:endParaRPr lang="en-US" sz="2200" dirty="0"/>
          </a:p>
        </p:txBody>
      </p:sp>
      <p:sp>
        <p:nvSpPr>
          <p:cNvPr id="7" name="Rounded Rectangle 6"/>
          <p:cNvSpPr/>
          <p:nvPr/>
        </p:nvSpPr>
        <p:spPr>
          <a:xfrm>
            <a:off x="1099577" y="3958451"/>
            <a:ext cx="1610967" cy="5643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riginal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ata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99577" y="4600325"/>
            <a:ext cx="1610967" cy="3693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labels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3540" y="2283467"/>
            <a:ext cx="500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two main steps to this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signal processing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machine learning /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50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13268</TotalTime>
  <Words>2182</Words>
  <Application>Microsoft Macintosh PowerPoint</Application>
  <PresentationFormat>On-screen Show (4:3)</PresentationFormat>
  <Paragraphs>254</Paragraphs>
  <Slides>28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Office Theme</vt:lpstr>
      <vt:lpstr>Custom Design</vt:lpstr>
      <vt:lpstr>1_Custom Design</vt:lpstr>
      <vt:lpstr>PowerPoint Presentation</vt:lpstr>
      <vt:lpstr>Cetacean Bioacoustics</vt:lpstr>
      <vt:lpstr>Humpback Whale Bioacoustics</vt:lpstr>
      <vt:lpstr>Humpback Whale Social Sound Catalog</vt:lpstr>
      <vt:lpstr>Data Collection</vt:lpstr>
      <vt:lpstr>Data Collection</vt:lpstr>
      <vt:lpstr>Data Collection</vt:lpstr>
      <vt:lpstr>Project Goal</vt:lpstr>
      <vt:lpstr>Project Goal</vt:lpstr>
      <vt:lpstr>Project Goal</vt:lpstr>
      <vt:lpstr>Project Goal</vt:lpstr>
      <vt:lpstr>Project Goal</vt:lpstr>
      <vt:lpstr>Spectrogram Processing: Pings</vt:lpstr>
      <vt:lpstr>Spectrogram Processing: Pings</vt:lpstr>
      <vt:lpstr>Spectrogram Processing: Pings</vt:lpstr>
      <vt:lpstr>Spectrogram Processing: Background</vt:lpstr>
      <vt:lpstr>Spectrogram Processing: Background</vt:lpstr>
      <vt:lpstr>Spectrogram Processing: Background</vt:lpstr>
      <vt:lpstr>Spectrogram Processing: Background</vt:lpstr>
      <vt:lpstr>Spectrogram Processing: Background</vt:lpstr>
      <vt:lpstr>Spectrogram Processing: Cleaning</vt:lpstr>
      <vt:lpstr>A closer look at the data…</vt:lpstr>
      <vt:lpstr>Difficulty in Classification</vt:lpstr>
      <vt:lpstr>Classification Approach: SVM</vt:lpstr>
      <vt:lpstr>Classification Results</vt:lpstr>
      <vt:lpstr>Conclusion</vt:lpstr>
      <vt:lpstr>Acknowledgements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Irina Tolkova</dc:creator>
  <cp:lastModifiedBy>Irina Tolkova</cp:lastModifiedBy>
  <cp:revision>117</cp:revision>
  <dcterms:created xsi:type="dcterms:W3CDTF">2017-06-15T19:55:53Z</dcterms:created>
  <dcterms:modified xsi:type="dcterms:W3CDTF">2017-06-26T15:13:53Z</dcterms:modified>
</cp:coreProperties>
</file>